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" y="137160"/>
            <a:ext cx="11917375" cy="6583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914400" y="2194560"/>
            <a:ext cx="100584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000" b="1">
                <a:solidFill>
                  <a:srgbClr val="FFFFFF"/>
                </a:solidFill>
                <a:latin typeface="Arial"/>
              </a:rPr>
              <a:t>Drift Detection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383280"/>
            <a:ext cx="10058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solidFill>
                  <a:srgbClr val="FFFFFF"/>
                </a:solidFill>
                <a:latin typeface="Arial"/>
              </a:rPr>
              <a:t>사용자 분류 패턴 변화 자동 감지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02336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FFFFFF"/>
                </a:solidFill>
                <a:latin typeface="Arial"/>
              </a:rPr>
              <a:t>이론 + 구현 — HE-TEST SPEC §2.4 (4)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94360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FFFFFF"/>
                </a:solidFill>
                <a:latin typeface="Courier New"/>
              </a:rPr>
              <a:t>drift_detection.py · /api/drift/* · 사이드바 "Drift 탐지" 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0A0A"/>
                </a:solidFill>
                <a:latin typeface="Arial"/>
              </a:rPr>
              <a:t>1. 문제 — 분류 패턴은 시간이 지나면 변한다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i="1">
                <a:solidFill>
                  <a:srgbClr val="6B6B6B"/>
                </a:solidFill>
                <a:latin typeface="Arial"/>
              </a:rPr>
              <a:t>Drift 가 뭐고 왜 위험한가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371600"/>
            <a:ext cx="11247120" cy="1645920"/>
          </a:xfrm>
          <a:prstGeom prst="roundRect">
            <a:avLst/>
          </a:prstGeom>
          <a:solidFill>
            <a:srgbClr val="F4F4F8"/>
          </a:solidFill>
          <a:ln w="9525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1508760"/>
            <a:ext cx="10972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4F46E5"/>
                </a:solidFill>
                <a:latin typeface="Arial"/>
              </a:rPr>
              <a:t>실제 시나리오</a:t>
            </a:r>
          </a:p>
          <a:p>
            <a:r>
              <a:rPr sz="1400" b="0">
                <a:solidFill>
                  <a:srgbClr val="0A0A0A"/>
                </a:solidFill>
                <a:latin typeface="Arial"/>
              </a:rPr>
              <a:t/>
            </a:r>
          </a:p>
          <a:p>
            <a:r>
              <a:rPr sz="1400" b="0">
                <a:solidFill>
                  <a:srgbClr val="0A0A0A"/>
                </a:solidFill>
                <a:latin typeface="Arial"/>
              </a:rPr>
              <a:t>• 1개월차: AI가 "이메일=S 민감"으로 분류 → 사용자도 동의 (정확도 90%).</a:t>
            </a:r>
          </a:p>
          <a:p>
            <a:r>
              <a:rPr sz="1400" b="0">
                <a:solidFill>
                  <a:srgbClr val="0A0A0A"/>
                </a:solidFill>
                <a:latin typeface="Arial"/>
              </a:rPr>
              <a:t>• 3개월차: 회사 정책이 변해서 "이메일=O 일반"으로 정정해야 함.</a:t>
            </a:r>
          </a:p>
          <a:p>
            <a:r>
              <a:rPr sz="1400" b="0">
                <a:solidFill>
                  <a:srgbClr val="0A0A0A"/>
                </a:solidFill>
                <a:latin typeface="Arial"/>
              </a:rPr>
              <a:t>• 사용자는 매번 정정 → 결정 이력에 갭(gap)이 점점 쌓임.</a:t>
            </a:r>
          </a:p>
          <a:p>
            <a:r>
              <a:rPr sz="1400" b="0">
                <a:solidFill>
                  <a:srgbClr val="EF4444"/>
                </a:solidFill>
                <a:latin typeface="Arial"/>
              </a:rPr>
              <a:t>• AI는 모름 → 학습이 자동 적용되기 전까지 정확도 계속 ↓.</a:t>
            </a:r>
          </a:p>
          <a:p>
            <a:r>
              <a:rPr sz="1400" b="0">
                <a:solidFill>
                  <a:srgbClr val="EF4444"/>
                </a:solidFill>
                <a:latin typeface="Arial"/>
              </a:rPr>
              <a:t>• 더 심각: 이런 변화를 사람이 알아채려면 정확도 표를 매일 봐야 함. 안 봄.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200400"/>
            <a:ext cx="11247120" cy="502920"/>
          </a:xfrm>
          <a:prstGeom prst="roundRect">
            <a:avLst/>
          </a:prstGeom>
          <a:solidFill>
            <a:srgbClr val="FEF3C7"/>
          </a:solidFill>
          <a:ln w="9525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3337560"/>
            <a:ext cx="10972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>
                <a:solidFill>
                  <a:srgbClr val="0A0A0A"/>
                </a:solidFill>
                <a:latin typeface="Arial"/>
              </a:rPr>
              <a:t>핵심 통찰: 변화를 자동 감지·알림하지 않으면 분류기 품질이 조용히 무너진다.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3931920"/>
            <a:ext cx="11247120" cy="24688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4069080"/>
            <a:ext cx="109728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4F46E5"/>
                </a:solidFill>
                <a:latin typeface="Arial"/>
              </a:rPr>
              <a:t>ML 용어 — drift 의 3 종류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/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>• Concept drift — "정답의 의미" 가 변함. (위 시나리오: 이메일 등급 기준 변경)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>• Data drift — 입력 데이터 분포가 변함. (예: 새로운 문서 유형이 등장)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>• User drift — 사용자 판단 기준이 변함. (조직 정책 / 새 담당자 / 학습 등)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/>
            </a:r>
          </a:p>
          <a:p>
            <a:r>
              <a:rPr sz="1300" b="0">
                <a:solidFill>
                  <a:srgbClr val="6B6B6B"/>
                </a:solidFill>
                <a:latin typeface="Arial"/>
              </a:rPr>
              <a:t>본 모듈은 사용자 결정 이력에서 위 세 가지를 통합적으로 감지 (정확도·갭·entity 분포).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0A0A"/>
                </a:solidFill>
                <a:latin typeface="Arial"/>
              </a:rPr>
              <a:t>2. 알고리즘 — 3 지표로 drift 측정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i="1">
                <a:solidFill>
                  <a:srgbClr val="6B6B6B"/>
                </a:solidFill>
                <a:latin typeface="Arial"/>
              </a:rPr>
              <a:t>윈도우 분할 후 통계 비교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371600"/>
            <a:ext cx="3657600" cy="4937760"/>
          </a:xfrm>
          <a:prstGeom prst="roundRect">
            <a:avLst/>
          </a:prstGeom>
          <a:solidFill>
            <a:srgbClr val="F4F4F8"/>
          </a:solidFill>
          <a:ln w="19050">
            <a:solidFill>
              <a:srgbClr val="636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329184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6366F1"/>
                </a:solidFill>
                <a:latin typeface="Arial"/>
              </a:rPr>
              <a:t>1) 정확도 drift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acc_A = (AI=User) / |A|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acc_B = (AI=User) / |B|</a:t>
            </a:r>
          </a:p>
          <a:p>
            <a:r>
              <a:rPr sz="1100" b="1">
                <a:solidFill>
                  <a:srgbClr val="0A0A0A"/>
                </a:solidFill>
                <a:latin typeface="Courier New"/>
              </a:rPr>
              <a:t>drift = acc_A − acc_B</a:t>
            </a:r>
          </a:p>
          <a:p>
            <a:r>
              <a:rPr sz="1100" b="0">
                <a:solidFill>
                  <a:srgbClr val="6B6B6B"/>
                </a:solidFill>
                <a:latin typeface="Arial"/>
              </a:rPr>
              <a:t/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의미: AI 가 사용자와 얼마나 맞고 있나의 변화.</a:t>
            </a:r>
          </a:p>
          <a:p>
            <a:r>
              <a:rPr sz="1100" b="0">
                <a:solidFill>
                  <a:srgbClr val="6B6B6B"/>
                </a:solidFill>
                <a:latin typeface="Arial"/>
              </a:rPr>
              <a:t/>
            </a:r>
          </a:p>
          <a:p>
            <a:r>
              <a:rPr sz="1100" b="1">
                <a:solidFill>
                  <a:srgbClr val="0A0A0A"/>
                </a:solidFill>
                <a:latin typeface="Arial"/>
              </a:rPr>
              <a:t>임계값:</a:t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acc_drift ≤ −0.15 → alert</a:t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acc_drift ≥ +0.15 → info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(빠른 하락은 위험 / 빠른 상승은 학습 효과)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297680" y="1371600"/>
            <a:ext cx="3657600" cy="4937760"/>
          </a:xfrm>
          <a:prstGeom prst="roundRect">
            <a:avLst/>
          </a:prstGeom>
          <a:solidFill>
            <a:srgbClr val="F4F4F8"/>
          </a:solidFill>
          <a:ln w="1905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480560" y="1508760"/>
            <a:ext cx="329184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F59E0B"/>
                </a:solidFill>
                <a:latin typeface="Arial"/>
              </a:rPr>
              <a:t>2) 평균 갭 drift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gap_A = mean(|AI − User|) in A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gap_B = mean(|AI − User|) in B</a:t>
            </a:r>
          </a:p>
          <a:p>
            <a:r>
              <a:rPr sz="1100" b="1">
                <a:solidFill>
                  <a:srgbClr val="0A0A0A"/>
                </a:solidFill>
                <a:latin typeface="Courier New"/>
              </a:rPr>
              <a:t>drift = gap_A − gap_B</a:t>
            </a:r>
          </a:p>
          <a:p>
            <a:r>
              <a:rPr sz="1100" b="0">
                <a:solidFill>
                  <a:srgbClr val="6B6B6B"/>
                </a:solidFill>
                <a:latin typeface="Arial"/>
              </a:rPr>
              <a:t/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의미: 사용자가 더 큰 폭으로 정정하나.</a:t>
            </a:r>
          </a:p>
          <a:p>
            <a:r>
              <a:rPr sz="1100" b="0">
                <a:solidFill>
                  <a:srgbClr val="6B6B6B"/>
                </a:solidFill>
                <a:latin typeface="Arial"/>
              </a:rPr>
              <a:t/>
            </a:r>
          </a:p>
          <a:p>
            <a:r>
              <a:rPr sz="1100" b="1">
                <a:solidFill>
                  <a:srgbClr val="0A0A0A"/>
                </a:solidFill>
                <a:latin typeface="Arial"/>
              </a:rPr>
              <a:t>임계값:</a:t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gap_drift ≥ +0.3 → warn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(O→C 같은 두 단계 정정이 늘어남)</a:t>
            </a:r>
          </a:p>
          <a:p>
            <a:r>
              <a:rPr sz="1100" b="0">
                <a:solidFill>
                  <a:srgbClr val="6B6B6B"/>
                </a:solidFill>
                <a:latin typeface="Arial"/>
              </a:rPr>
              <a:t/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O=0, S=1, C=2 의 절대 차이.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38160" y="1371600"/>
            <a:ext cx="3657600" cy="4937760"/>
          </a:xfrm>
          <a:prstGeom prst="roundRect">
            <a:avLst/>
          </a:prstGeom>
          <a:solidFill>
            <a:srgbClr val="F4F4F8"/>
          </a:solidFill>
          <a:ln w="19050">
            <a:solidFill>
              <a:srgbClr val="10B9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321040" y="1508760"/>
            <a:ext cx="329184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10B981"/>
                </a:solidFill>
                <a:latin typeface="Arial"/>
              </a:rPr>
              <a:t>3) Entity 분포 drift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ratio_A = count_A(ent) / total_A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ratio_B = count_B(ent) / total_B</a:t>
            </a:r>
          </a:p>
          <a:p>
            <a:r>
              <a:rPr sz="1100" b="1">
                <a:solidFill>
                  <a:srgbClr val="0A0A0A"/>
                </a:solidFill>
                <a:latin typeface="Courier New"/>
              </a:rPr>
              <a:t>psi = (ratio_A − ratio_B)</a:t>
            </a:r>
          </a:p>
          <a:p>
            <a:r>
              <a:rPr sz="1100" b="1">
                <a:solidFill>
                  <a:srgbClr val="0A0A0A"/>
                </a:solidFill>
                <a:latin typeface="Courier New"/>
              </a:rPr>
              <a:t>      · log(ratio_A / ratio_B)</a:t>
            </a:r>
          </a:p>
          <a:p>
            <a:r>
              <a:rPr sz="1100" b="0">
                <a:solidFill>
                  <a:srgbClr val="6B6B6B"/>
                </a:solidFill>
                <a:latin typeface="Arial"/>
              </a:rPr>
              <a:t/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의미: 어떤 PII 가 자주 나오는지의 변화.</a:t>
            </a:r>
          </a:p>
          <a:p>
            <a:r>
              <a:rPr sz="1100" b="0">
                <a:solidFill>
                  <a:srgbClr val="6B6B6B"/>
                </a:solidFill>
                <a:latin typeface="Arial"/>
              </a:rPr>
              <a:t/>
            </a:r>
          </a:p>
          <a:p>
            <a:r>
              <a:rPr sz="1100" b="1">
                <a:solidFill>
                  <a:srgbClr val="0A0A0A"/>
                </a:solidFill>
                <a:latin typeface="Arial"/>
              </a:rPr>
              <a:t>임계값:</a:t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|psi| ≥ 0.1 → info / warn</a:t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appeared / disappeared 별도 알림</a:t>
            </a:r>
          </a:p>
          <a:p>
            <a:r>
              <a:rPr sz="1100" b="0">
                <a:solidFill>
                  <a:srgbClr val="0A0A0A"/>
                </a:solidFill>
                <a:latin typeface="Courier New"/>
              </a:rPr>
              <a:t>(PSI = Population Stability Index)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0A0A"/>
                </a:solidFill>
                <a:latin typeface="Arial"/>
              </a:rPr>
              <a:t>3. 데이터 흐름 — 결정 이력에서 알림까지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2468880"/>
            <a:ext cx="2011680" cy="9144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36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560320"/>
            <a:ext cx="1828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1">
                <a:solidFill>
                  <a:srgbClr val="6366F1"/>
                </a:solidFill>
                <a:latin typeface="Arial"/>
              </a:rPr>
              <a:t>결정 이력</a:t>
            </a:r>
          </a:p>
          <a:p>
            <a:r>
              <a:rPr sz="1000">
                <a:solidFill>
                  <a:srgbClr val="6B6B6B"/>
                </a:solidFill>
                <a:latin typeface="Arial"/>
              </a:rPr>
              <a:t>decisions.db
시간순 정렬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43200" y="2468880"/>
            <a:ext cx="2011680" cy="9144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36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834640" y="2560320"/>
            <a:ext cx="1828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1">
                <a:solidFill>
                  <a:srgbClr val="6366F1"/>
                </a:solidFill>
                <a:latin typeface="Arial"/>
              </a:rPr>
              <a:t>윈도우 분할</a:t>
            </a:r>
          </a:p>
          <a:p>
            <a:r>
              <a:rPr sz="1000">
                <a:solidFill>
                  <a:srgbClr val="6B6B6B"/>
                </a:solidFill>
                <a:latin typeface="Arial"/>
              </a:rPr>
              <a:t>최근 N건 (A)
이전 N건 (B)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0" y="2468880"/>
            <a:ext cx="2011680" cy="9144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F46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120640" y="2560320"/>
            <a:ext cx="1828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1">
                <a:solidFill>
                  <a:srgbClr val="4F46E5"/>
                </a:solidFill>
                <a:latin typeface="Arial"/>
              </a:rPr>
              <a:t>3 지표 계산</a:t>
            </a:r>
          </a:p>
          <a:p>
            <a:r>
              <a:rPr sz="1000">
                <a:solidFill>
                  <a:srgbClr val="6B6B6B"/>
                </a:solidFill>
                <a:latin typeface="Arial"/>
              </a:rPr>
              <a:t>acc / gap / PSI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0" y="2468880"/>
            <a:ext cx="2011680" cy="9144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36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06640" y="2560320"/>
            <a:ext cx="1828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1">
                <a:solidFill>
                  <a:srgbClr val="6366F1"/>
                </a:solidFill>
                <a:latin typeface="Arial"/>
              </a:rPr>
              <a:t>시계열</a:t>
            </a:r>
          </a:p>
          <a:p>
            <a:r>
              <a:rPr sz="1000">
                <a:solidFill>
                  <a:srgbClr val="6B6B6B"/>
                </a:solidFill>
                <a:latin typeface="Arial"/>
              </a:rPr>
              <a:t>sliding bin
(기본 10건)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601200" y="2468880"/>
            <a:ext cx="2286000" cy="9144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92640" y="2560320"/>
            <a:ext cx="2103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1">
                <a:solidFill>
                  <a:srgbClr val="F59E0B"/>
                </a:solidFill>
                <a:latin typeface="Arial"/>
              </a:rPr>
              <a:t>알림 생성</a:t>
            </a:r>
          </a:p>
          <a:p>
            <a:r>
              <a:rPr sz="1000">
                <a:solidFill>
                  <a:srgbClr val="6B6B6B"/>
                </a:solidFill>
                <a:latin typeface="Arial"/>
              </a:rPr>
              <a:t>alert / warn / info
임계값 기반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2468880" y="2926080"/>
            <a:ext cx="274320" cy="0"/>
          </a:xfrm>
          <a:prstGeom prst="line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4754880" y="2926080"/>
            <a:ext cx="274320" cy="0"/>
          </a:xfrm>
          <a:prstGeom prst="line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7040880" y="2926080"/>
            <a:ext cx="274320" cy="0"/>
          </a:xfrm>
          <a:prstGeom prst="line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9326880" y="2926080"/>
            <a:ext cx="274320" cy="0"/>
          </a:xfrm>
          <a:prstGeom prst="line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57200" y="3931920"/>
            <a:ext cx="11247120" cy="457200"/>
          </a:xfrm>
          <a:prstGeom prst="roundRect">
            <a:avLst/>
          </a:prstGeom>
          <a:solidFill>
            <a:srgbClr val="F4F4F8"/>
          </a:solidFill>
          <a:ln w="9525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4069080"/>
            <a:ext cx="10972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4F46E5"/>
                </a:solidFill>
                <a:latin typeface="Arial"/>
              </a:rPr>
              <a:t>API 라우트 — 2개 endpoint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80560"/>
            <a:ext cx="11247120" cy="1828800"/>
          </a:xfrm>
          <a:prstGeom prst="roundRect">
            <a:avLst/>
          </a:prstGeom>
          <a:solidFill>
            <a:srgbClr val="F8F8FA"/>
          </a:solidFill>
          <a:ln w="635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617720"/>
            <a:ext cx="108813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>
                <a:solidFill>
                  <a:srgbClr val="0A0A0A"/>
                </a:solidFill>
                <a:latin typeface="Courier New"/>
              </a:rPr>
              <a:t>GET  /api/drift/snapshot?window=30                   # 현재 윈도우 비교 + 알림</a:t>
            </a:r>
          </a:p>
          <a:p>
            <a:r>
              <a:rPr sz="1300">
                <a:solidFill>
                  <a:srgbClr val="0A0A0A"/>
                </a:solidFill>
                <a:latin typeface="Courier New"/>
              </a:rPr>
              <a:t>      &amp;accuracy_drop=0.15&amp;gap_rise=0.3&amp;entity_psi=0.1  # 임계값 (선택)</a:t>
            </a:r>
          </a:p>
          <a:p>
            <a:r>
              <a:rPr sz="1300">
                <a:solidFill>
                  <a:srgbClr val="0A0A0A"/>
                </a:solidFill>
                <a:latin typeface="Courier New"/>
              </a:rPr>
              <a:t/>
            </a:r>
          </a:p>
          <a:p>
            <a:r>
              <a:rPr sz="1300">
                <a:solidFill>
                  <a:srgbClr val="0A0A0A"/>
                </a:solidFill>
                <a:latin typeface="Courier New"/>
              </a:rPr>
              <a:t>GET  /api/drift/timeline?bin=10                       # sliding window 시계열</a:t>
            </a:r>
          </a:p>
          <a:p>
            <a:r>
              <a:rPr sz="1300">
                <a:solidFill>
                  <a:srgbClr val="0A0A0A"/>
                </a:solidFill>
                <a:latin typeface="Courier New"/>
              </a:rPr>
              <a:t>                                                       # 정확도·평균 갭 추이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0A0A"/>
                </a:solidFill>
                <a:latin typeface="Arial"/>
              </a:rPr>
              <a:t>4. 알림 예시 — 실제 응답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i="1">
                <a:solidFill>
                  <a:srgbClr val="6B6B6B"/>
                </a:solidFill>
                <a:latin typeface="Arial"/>
              </a:rPr>
              <a:t>검증 시 받은 실제 데이터 (window=8)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371600"/>
            <a:ext cx="11247120" cy="3657600"/>
          </a:xfrm>
          <a:prstGeom prst="roundRect">
            <a:avLst/>
          </a:prstGeom>
          <a:solidFill>
            <a:srgbClr val="F8F8FA"/>
          </a:solidFill>
          <a:ln w="635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0A0A0A"/>
                </a:solidFill>
                <a:latin typeface="Courier New"/>
              </a:rPr>
              <a:t>{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"ok": true,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"window_size": 8,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"recent":   { "n": 8, "accuracy": 0.375, "mean_gap": 1.00 },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"previous": { "n": 8, "accuracy": 0.750, "mean_gap": 0.25 },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"drift": {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  "accuracy_drift": -0.375,    ← 37.5%p 하락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  "gap_drift":      +0.75      ← 갭이 0.75 증가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},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"alerts": [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  {"severity": "alert", "type": "accuracy_drop",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   "message": "정확도 37.5%p 하락 — 분류기가 사용자 의도와 점점 어긋남."},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  {"severity": "warn",  "type": "gap_rise",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   "message": "평균 갭이 0.75 증가 — 사용자가 더 큰 폭으로 정정 중."}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  ]</a:t>
            </a:r>
          </a:p>
          <a:p>
            <a:r>
              <a:rPr sz="1200">
                <a:solidFill>
                  <a:srgbClr val="0A0A0A"/>
                </a:solidFill>
                <a:latin typeface="Courier New"/>
              </a:rPr>
              <a:t>}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5212080"/>
            <a:ext cx="11247120" cy="12801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5349240"/>
            <a:ext cx="1097280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4F46E5"/>
                </a:solidFill>
                <a:latin typeface="Arial"/>
              </a:rPr>
              <a:t>이 응답이 의미하는 것</a:t>
            </a:r>
          </a:p>
          <a:p>
            <a:r>
              <a:rPr sz="1200" b="0">
                <a:solidFill>
                  <a:srgbClr val="0A0A0A"/>
                </a:solidFill>
                <a:latin typeface="Arial"/>
              </a:rPr>
              <a:t/>
            </a:r>
          </a:p>
          <a:p>
            <a:r>
              <a:rPr sz="1200" b="0">
                <a:solidFill>
                  <a:srgbClr val="0A0A0A"/>
                </a:solidFill>
                <a:latin typeface="Arial"/>
              </a:rPr>
              <a:t>최근 8건의 정확도가 37.5% 로, 이전 8건의 75% 보다 절반 정도. 평균 갭도 0.25 → 1.00 으로 4배.</a:t>
            </a:r>
          </a:p>
          <a:p>
            <a:r>
              <a:rPr sz="1200" b="0">
                <a:solidFill>
                  <a:srgbClr val="EF4444"/>
                </a:solidFill>
                <a:latin typeface="Arial"/>
              </a:rPr>
              <a:t>→ 사용자가 AI 와 점점 다른 방향으로 매기는 패턴. 학습 또는 룰 검토 필요 신호.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0A0A"/>
                </a:solidFill>
                <a:latin typeface="Arial"/>
              </a:rPr>
              <a:t>5. 구현 — UI 탭 "Drift 탐지"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i="1">
                <a:solidFill>
                  <a:srgbClr val="6B6B6B"/>
                </a:solidFill>
                <a:latin typeface="Arial"/>
              </a:rPr>
              <a:t>초보 가이드 + 윈도우 설정 + 비교 카드 + 시계열 + Entity 표 + 알림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371600"/>
            <a:ext cx="11247120" cy="777240"/>
          </a:xfrm>
          <a:prstGeom prst="roundRect">
            <a:avLst/>
          </a:prstGeom>
          <a:solidFill>
            <a:srgbClr val="F4F4F8"/>
          </a:solidFill>
          <a:ln w="127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10881360" cy="5943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0A0A0A"/>
                </a:solidFill>
                <a:latin typeface="Arial"/>
              </a:rPr>
              <a:t>1) 초보 가이드 (details/open)</a:t>
            </a:r>
          </a:p>
          <a:p>
            <a:r>
              <a:rPr sz="1100">
                <a:solidFill>
                  <a:srgbClr val="6B6B6B"/>
                </a:solidFill>
                <a:latin typeface="Arial"/>
              </a:rPr>
              <a:t>Drift 란? + 3 종류 (concept/data/user) + 3 지표 + 임계값 표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240280"/>
            <a:ext cx="11247120" cy="777240"/>
          </a:xfrm>
          <a:prstGeom prst="roundRect">
            <a:avLst/>
          </a:prstGeom>
          <a:solidFill>
            <a:srgbClr val="F4F4F8"/>
          </a:solidFill>
          <a:ln w="127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331720"/>
            <a:ext cx="10881360" cy="5943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0A0A0A"/>
                </a:solidFill>
                <a:latin typeface="Arial"/>
              </a:rPr>
              <a:t>2) 윈도우 + 임계값 설정</a:t>
            </a:r>
          </a:p>
          <a:p>
            <a:r>
              <a:rPr sz="1100">
                <a:solidFill>
                  <a:srgbClr val="6B6B6B"/>
                </a:solidFill>
                <a:latin typeface="Arial"/>
              </a:rPr>
              <a:t>window 슬라이더 + acc/gap/PSI 임계값 인풋 + "Drift 분석 실행" 버튼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3108960"/>
            <a:ext cx="11247120" cy="777240"/>
          </a:xfrm>
          <a:prstGeom prst="roundRect">
            <a:avLst/>
          </a:prstGeom>
          <a:solidFill>
            <a:srgbClr val="F4F4F8"/>
          </a:solidFill>
          <a:ln w="127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3200400"/>
            <a:ext cx="10881360" cy="5943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0A0A0A"/>
                </a:solidFill>
                <a:latin typeface="Arial"/>
              </a:rPr>
              <a:t>3) 알림 영역 (상단 중요)</a:t>
            </a:r>
          </a:p>
          <a:p>
            <a:r>
              <a:rPr sz="1100">
                <a:solidFill>
                  <a:srgbClr val="6B6B6B"/>
                </a:solidFill>
                <a:latin typeface="Arial"/>
              </a:rPr>
              <a:t>🚨 alert (빨강), ⚠️ warn (주황), ℹ️ info (회색) 카드 list. 좌측 4px 보더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977639"/>
            <a:ext cx="11247120" cy="777240"/>
          </a:xfrm>
          <a:prstGeom prst="roundRect">
            <a:avLst/>
          </a:prstGeom>
          <a:solidFill>
            <a:srgbClr val="F4F4F8"/>
          </a:solidFill>
          <a:ln w="127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4069079"/>
            <a:ext cx="10881360" cy="5943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0A0A0A"/>
                </a:solidFill>
                <a:latin typeface="Arial"/>
              </a:rPr>
              <a:t>4) 윈도우 비교 카드 (3 컬럼)</a:t>
            </a:r>
          </a:p>
          <a:p>
            <a:r>
              <a:rPr sz="1100">
                <a:solidFill>
                  <a:srgbClr val="6B6B6B"/>
                </a:solidFill>
                <a:latin typeface="Arial"/>
              </a:rPr>
              <a:t>📊 최근 / 📊 이전 / ↕ Drift (A−B). 각 카드에 n·정확도·평균갭·entity 합계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4846320"/>
            <a:ext cx="11247120" cy="777240"/>
          </a:xfrm>
          <a:prstGeom prst="roundRect">
            <a:avLst/>
          </a:prstGeom>
          <a:solidFill>
            <a:srgbClr val="F4F4F8"/>
          </a:solidFill>
          <a:ln w="127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937759"/>
            <a:ext cx="10881360" cy="5943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0A0A0A"/>
                </a:solidFill>
                <a:latin typeface="Arial"/>
              </a:rPr>
              <a:t>5) 시계열 SVG — 정확도 + 평균 갭 추이</a:t>
            </a:r>
          </a:p>
          <a:p>
            <a:r>
              <a:rPr sz="1100">
                <a:solidFill>
                  <a:srgbClr val="6B6B6B"/>
                </a:solidFill>
                <a:latin typeface="Arial"/>
              </a:rPr>
              <a:t>파란선=정확도 (좌축, 0~1) · 주황선=평균갭 (우축, 0~maxGap). bin size 조정 가능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5715000"/>
            <a:ext cx="11247120" cy="777240"/>
          </a:xfrm>
          <a:prstGeom prst="roundRect">
            <a:avLst/>
          </a:prstGeom>
          <a:solidFill>
            <a:srgbClr val="F4F4F8"/>
          </a:solidFill>
          <a:ln w="127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5806440"/>
            <a:ext cx="10881360" cy="5943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0A0A0A"/>
                </a:solidFill>
                <a:latin typeface="Arial"/>
              </a:rPr>
              <a:t>6) Entity 분포 변화 표</a:t>
            </a:r>
          </a:p>
          <a:p>
            <a:r>
              <a:rPr sz="1100">
                <a:solidFill>
                  <a:srgbClr val="6B6B6B"/>
                </a:solidFill>
                <a:latin typeface="Arial"/>
              </a:rPr>
              <a:t>Entity Type · 최근 · 이전 · 비율 변화 · PSI · 상태 (신규/소멸/변화 큼 태그)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0A0A"/>
                </a:solidFill>
                <a:latin typeface="Arial"/>
              </a:rPr>
              <a:t>6. 구현 — 파일 변경 요약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i="1">
                <a:solidFill>
                  <a:srgbClr val="6B6B6B"/>
                </a:solidFill>
                <a:latin typeface="Arial"/>
              </a:rPr>
              <a:t>신규 2 · 수정 3 · 총 ~520 줄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371600"/>
            <a:ext cx="3200400" cy="566928"/>
          </a:xfrm>
          <a:prstGeom prst="rect">
            <a:avLst/>
          </a:prstGeom>
          <a:solidFill>
            <a:srgbClr val="6366F1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444752"/>
            <a:ext cx="30175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FFFFFF"/>
                </a:solidFill>
                <a:latin typeface="Arial"/>
              </a:rPr>
              <a:t>파일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66928"/>
          </a:xfrm>
          <a:prstGeom prst="rect">
            <a:avLst/>
          </a:prstGeom>
          <a:solidFill>
            <a:srgbClr val="6366F1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749039" y="1444752"/>
            <a:ext cx="21031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FFFFFF"/>
                </a:solidFill>
                <a:latin typeface="Arial"/>
              </a:rPr>
              <a:t>유형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371600"/>
            <a:ext cx="5760720" cy="566928"/>
          </a:xfrm>
          <a:prstGeom prst="rect">
            <a:avLst/>
          </a:prstGeom>
          <a:solidFill>
            <a:srgbClr val="6366F1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035040" y="1444752"/>
            <a:ext cx="557784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FFFFFF"/>
                </a:solidFill>
                <a:latin typeface="Arial"/>
              </a:rPr>
              <a:t>내용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938528"/>
            <a:ext cx="320040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011680"/>
            <a:ext cx="30175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Courier New"/>
              </a:rPr>
              <a:t>drift_detection.py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0" y="1938528"/>
            <a:ext cx="228600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49039" y="2011680"/>
            <a:ext cx="21031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신규 (~180줄)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938528"/>
            <a:ext cx="576072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35040" y="2011680"/>
            <a:ext cx="557784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snapshot() / timeline() / _window_stats /</a:t>
            </a:r>
          </a:p>
          <a:p>
            <a:r>
              <a:rPr sz="1100" b="0">
                <a:solidFill>
                  <a:srgbClr val="0A0A0A"/>
                </a:solidFill>
                <a:latin typeface="Arial"/>
              </a:rPr>
              <a:t>_entity_drift / _build_alerts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2505456"/>
            <a:ext cx="320040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2578608"/>
            <a:ext cx="30175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Courier New"/>
              </a:rPr>
              <a:t>app.py / app_lite.py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7600" y="2505456"/>
            <a:ext cx="228600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749039" y="2578608"/>
            <a:ext cx="21031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수정 (+30줄)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43600" y="2505456"/>
            <a:ext cx="576072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035040" y="2578608"/>
            <a:ext cx="557784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import + 2 라우트 (/api/drift/snapshot, /timeline)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3072384"/>
            <a:ext cx="320040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3145536"/>
            <a:ext cx="30175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Courier New"/>
              </a:rPr>
              <a:t>templates/index.html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57600" y="3072384"/>
            <a:ext cx="228600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749039" y="3145536"/>
            <a:ext cx="21031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수정 (+280줄)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943600" y="3072384"/>
            <a:ext cx="576072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035040" y="3145536"/>
            <a:ext cx="557784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사이드바 nav 1 + 새 탭 panel + JS 핸들러 (SVG 시계열)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639312"/>
            <a:ext cx="320040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712463"/>
            <a:ext cx="30175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Courier New"/>
              </a:rPr>
              <a:t>templates/index.html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7600" y="3639312"/>
            <a:ext cx="228600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749039" y="3712463"/>
            <a:ext cx="21031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수정 (+30줄)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943600" y="3639312"/>
            <a:ext cx="576072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035040" y="3712463"/>
            <a:ext cx="557784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전체 구성도 9번째 파이프라인 (Drift Detection) + 가이드 갱신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57200" y="4206240"/>
            <a:ext cx="320040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48640" y="4279392"/>
            <a:ext cx="30175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Courier New"/>
              </a:rPr>
              <a:t>docs/drift_detection.pptx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57600" y="4206240"/>
            <a:ext cx="228600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749039" y="4279392"/>
            <a:ext cx="21031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신규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943600" y="4206240"/>
            <a:ext cx="5760720" cy="566928"/>
          </a:xfrm>
          <a:prstGeom prst="rect">
            <a:avLst/>
          </a:prstGeom>
          <a:solidFill>
            <a:srgbClr val="FFFFFF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035040" y="4279392"/>
            <a:ext cx="557784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이 PPT — 이론 + 구현 + 검증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4773168"/>
            <a:ext cx="320040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48640" y="4846320"/>
            <a:ext cx="30175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Courier New"/>
              </a:rPr>
              <a:t>docs/drift_detection_theory_and_impl.py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657600" y="4773168"/>
            <a:ext cx="228600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749039" y="4846320"/>
            <a:ext cx="210312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신규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943600" y="4773168"/>
            <a:ext cx="5760720" cy="566928"/>
          </a:xfrm>
          <a:prstGeom prst="rect">
            <a:avLst/>
          </a:prstGeom>
          <a:solidFill>
            <a:srgbClr val="F4F4F8"/>
          </a:solidFill>
          <a:ln w="5080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035040" y="4846320"/>
            <a:ext cx="5577840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0A0A0A"/>
                </a:solidFill>
                <a:latin typeface="Arial"/>
              </a:rPr>
              <a:t>PPT 생성 스크립트 (python-pptx)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0A0A"/>
                </a:solidFill>
                <a:latin typeface="Arial"/>
              </a:rPr>
              <a:t>7. 검증 + 다음 단계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280160"/>
            <a:ext cx="11247120" cy="365760"/>
          </a:xfrm>
          <a:prstGeom prst="roundRect">
            <a:avLst/>
          </a:prstGeom>
          <a:solidFill>
            <a:srgbClr val="F4F4F8"/>
          </a:solidFill>
          <a:ln w="9525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1417319"/>
            <a:ext cx="10972800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4F46E5"/>
                </a:solidFill>
                <a:latin typeface="Arial"/>
              </a:rPr>
              <a:t>동작 확인 (5단계)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783080"/>
            <a:ext cx="11247120" cy="24688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94360" y="1920240"/>
            <a:ext cx="109728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0A0A0A"/>
                </a:solidFill>
                <a:latin typeface="Arial"/>
              </a:rPr>
              <a:t>1) 결정 이력 누적 — 파일 분석 탭에서 [C][S][O] 클릭으로 최소 20+ 건 (window 10 기준)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>2) 사이드바 "운영 → Drift 탐지" 클릭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>3) window 크기 + 임계값 설정 후 "Drift 분석 실행"</a:t>
            </a:r>
          </a:p>
          <a:p>
            <a:r>
              <a:rPr sz="1300" b="0">
                <a:solidFill>
                  <a:srgbClr val="6B6B6B"/>
                </a:solidFill>
                <a:latin typeface="Arial"/>
              </a:rPr>
              <a:t>   → 알림 카드, 윈도우 비교 3컬럼, Entity 표, 시계열 SVG 모두 표시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>4) bin size 변경 후 "시계열 새로고침" — 정확도·갭 추이 확인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>5) curl 직접 검증: curl 'http://127.0.0.1:5050/api/drift/snapshot?window=8'</a:t>
            </a:r>
          </a:p>
          <a:p>
            <a:r>
              <a:rPr sz="1300" b="0">
                <a:solidFill>
                  <a:srgbClr val="0A0A0A"/>
                </a:solidFill>
                <a:latin typeface="Arial"/>
              </a:rPr>
              <a:t/>
            </a:r>
          </a:p>
          <a:p>
            <a:r>
              <a:rPr sz="1300" b="0">
                <a:solidFill>
                  <a:srgbClr val="6B6B6B"/>
                </a:solidFill>
                <a:latin typeface="Arial"/>
              </a:rPr>
              <a:t>이번 검증 결과 — accuracy_drift=−37.5%p (alert), gap_drift=+0.75 (warn)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4434840"/>
            <a:ext cx="11247120" cy="365760"/>
          </a:xfrm>
          <a:prstGeom prst="roundRect">
            <a:avLst/>
          </a:prstGeom>
          <a:solidFill>
            <a:srgbClr val="F4F4F8"/>
          </a:solidFill>
          <a:ln w="9525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4572000"/>
            <a:ext cx="10972800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4F46E5"/>
                </a:solidFill>
                <a:latin typeface="Arial"/>
              </a:rPr>
              <a:t>향후 보완 (선택)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4937760"/>
            <a:ext cx="11247120" cy="15544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8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94360" y="5074920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0A0A0A"/>
                </a:solidFill>
                <a:latin typeface="Arial"/>
              </a:rPr>
              <a:t>• 주기적 자동 실행 — cron / scheduler 로 1시간마다 snapshot → alert 시 Slack/email</a:t>
            </a:r>
          </a:p>
          <a:p>
            <a:r>
              <a:rPr sz="1200" b="0">
                <a:solidFill>
                  <a:srgbClr val="0A0A0A"/>
                </a:solidFill>
                <a:latin typeface="Arial"/>
              </a:rPr>
              <a:t>• KS 검정 / CUSUM — 통계적으로 더 엄밀한 변화점 탐지 (현재는 단순 비교).</a:t>
            </a:r>
          </a:p>
          <a:p>
            <a:r>
              <a:rPr sz="1200" b="0">
                <a:solidFill>
                  <a:srgbClr val="0A0A0A"/>
                </a:solidFill>
                <a:latin typeface="Arial"/>
              </a:rPr>
              <a:t>• 사용자별 분리 — 다중 사용자 환경에서 user_id 별 drift 추적 (현재는 전체 통합).</a:t>
            </a:r>
          </a:p>
          <a:p>
            <a:r>
              <a:rPr sz="1200" b="0">
                <a:solidFill>
                  <a:srgbClr val="0A0A0A"/>
                </a:solidFill>
                <a:latin typeface="Arial"/>
              </a:rPr>
              <a:t>• Drift 원인 자동 분류 — concept vs data vs user 어느 쪽인지 자동 진단.</a:t>
            </a:r>
          </a:p>
          <a:p>
            <a:r>
              <a:rPr sz="1200" b="0">
                <a:solidFill>
                  <a:srgbClr val="0A0A0A"/>
                </a:solidFill>
                <a:latin typeface="Arial"/>
              </a:rPr>
              <a:t>• 알림 영속 — alerts.db 에 기록 + 대시보드.</a:t>
            </a:r>
          </a:p>
          <a:p>
            <a:r>
              <a:rPr sz="1200" b="0">
                <a:solidFill>
                  <a:srgbClr val="0A0A0A"/>
                </a:solidFill>
                <a:latin typeface="Arial"/>
              </a:rPr>
              <a:t/>
            </a:r>
          </a:p>
          <a:p>
            <a:r>
              <a:rPr sz="1200" b="1">
                <a:solidFill>
                  <a:srgbClr val="10B981"/>
                </a:solidFill>
                <a:latin typeface="Arial"/>
              </a:rPr>
              <a:t>✅ SPEC §2.4 갭 활용 4가지 (1·2·3·4) 전부 구현 완료.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